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1"/>
  </p:notesMasterIdLst>
  <p:handoutMasterIdLst>
    <p:handoutMasterId r:id="rId42"/>
  </p:handoutMasterIdLst>
  <p:sldIdLst>
    <p:sldId id="751" r:id="rId5"/>
    <p:sldId id="801" r:id="rId6"/>
    <p:sldId id="802" r:id="rId7"/>
    <p:sldId id="803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395" r:id="rId17"/>
    <p:sldId id="396" r:id="rId18"/>
    <p:sldId id="602" r:id="rId19"/>
    <p:sldId id="539" r:id="rId20"/>
    <p:sldId id="601" r:id="rId21"/>
    <p:sldId id="812" r:id="rId22"/>
    <p:sldId id="815" r:id="rId23"/>
    <p:sldId id="813" r:id="rId24"/>
    <p:sldId id="814" r:id="rId25"/>
    <p:sldId id="817" r:id="rId26"/>
    <p:sldId id="819" r:id="rId27"/>
    <p:sldId id="816" r:id="rId28"/>
    <p:sldId id="818" r:id="rId29"/>
    <p:sldId id="820" r:id="rId30"/>
    <p:sldId id="822" r:id="rId31"/>
    <p:sldId id="823" r:id="rId32"/>
    <p:sldId id="352" r:id="rId33"/>
    <p:sldId id="825" r:id="rId34"/>
    <p:sldId id="826" r:id="rId35"/>
    <p:sldId id="824" r:id="rId36"/>
    <p:sldId id="827" r:id="rId37"/>
    <p:sldId id="828" r:id="rId38"/>
    <p:sldId id="829" r:id="rId39"/>
    <p:sldId id="8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8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8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https://platform.openai.com/docs/concepts#tokens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5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https://platform.openai.com/tokenizer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4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around with different phrases and show how sometimes the token is a “word” and sometimes it isn’t. Make sure they understand the concept of a token.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81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https://platform.openai.com/docs/models#gpt-4o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1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https://platform.openai.com/docs/models#o1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85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generating any output with a very small max tokens setting and then with a bigger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7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User: What is a penguin?</a:t>
            </a:r>
          </a:p>
          <a:p>
            <a:r>
              <a:rPr lang="en-US" dirty="0"/>
              <a:t>Run without any stop words then run with a stop word of “they” to show how these work. Have fun with it!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https://platform.openai.com/playground/chat?models=gpt-4o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43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07C4F-D573-F488-119E-D90A3B3D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BFB08-20E4-CEEB-6505-956186A18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A0C4-C031-2DA3-0D3A-52BED7BFF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8832D-0D26-FCD8-F28F-D181C234F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8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that, for general information, 4o-mini is just as good or better than 4o</a:t>
            </a:r>
          </a:p>
          <a:p>
            <a:r>
              <a:rPr lang="en-US" dirty="0"/>
              <a:t>Prompt: “What is a penguin?”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0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Text: What is an emperor penguin?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Json_object</a:t>
            </a:r>
            <a:r>
              <a:rPr lang="en-US" dirty="0"/>
              <a:t>: What is an emperor penguin? Give me the answer in JSON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Json_schema</a:t>
            </a:r>
            <a:r>
              <a:rPr lang="en-US" dirty="0"/>
              <a:t>: What is an emperor penguin?  (use schema file included with the materials)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63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https://platform.openai.com/docs/guides/function-calling#overview</a:t>
            </a:r>
          </a:p>
          <a:p>
            <a:endParaRPr lang="en-US" dirty="0"/>
          </a:p>
          <a:p>
            <a:r>
              <a:rPr lang="en-US" dirty="0"/>
              <a:t>Explain functions at a high level but don’t get to deep. We will go very deep into functions in a later session. For now, just give them the concept.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7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weather example in functions and show how “normal” activity doesn’t trigger the function but when you ask for the weather the function gets triggered.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7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Chat 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9EFC0-1916-8FCE-1374-4586E713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89" y="-206477"/>
            <a:ext cx="7057103" cy="70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B94C5-BECE-6C9D-1D43-E1CECBC6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AEF2-1FEA-BFDC-463D-8F70AC28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E0C0E-71A5-4D0D-2095-8B704DA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AFCC6-AD4A-C932-8F89-5BF98097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1026" name="Picture 2" descr="Function Calling Diagram Steps">
            <a:extLst>
              <a:ext uri="{FF2B5EF4-FFF2-40B4-BE49-F238E27FC236}">
                <a16:creationId xmlns:a16="http://schemas.microsoft.com/office/drawing/2014/main" id="{6F8D0B1D-1BFB-6B9D-2498-F760BDCB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3" y="0"/>
            <a:ext cx="476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4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6D61C3-05A9-31E0-0EE8-99BC1FA2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09792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45574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AD192-AB32-6820-4CF1-23A2348A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F343-1E79-0E67-1540-B662277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108A-9B77-E541-BACD-94E5E98C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7210E-1927-E629-211E-ABD28D85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4" y="3068713"/>
            <a:ext cx="11054553" cy="1792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13FDC7-C478-EAD0-F7CC-1140422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= “random creativity”</a:t>
            </a:r>
          </a:p>
        </p:txBody>
      </p:sp>
    </p:spTree>
    <p:extLst>
      <p:ext uri="{BB962C8B-B14F-4D97-AF65-F5344CB8AC3E}">
        <p14:creationId xmlns:p14="http://schemas.microsoft.com/office/powerpoint/2010/main" val="29705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8ACAB-3DD3-A260-F84F-5703AF78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22" y="6435"/>
            <a:ext cx="3930957" cy="68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2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5F1E5-E38A-5B94-0149-2D0BDE65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Setting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4921-7C9E-E688-A5C5-B9F9AF19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83" y="2010990"/>
            <a:ext cx="6185434" cy="10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2CA02-5BAB-BF6B-E734-B95AF000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20" y="3316318"/>
            <a:ext cx="9931961" cy="34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9043-6091-74E5-651D-C00F94E2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74A0B-997E-F91D-C0CD-86186BE8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Setting 1.30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47C7-3336-9935-74CD-34FCF30F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83" y="2010990"/>
            <a:ext cx="6185434" cy="1086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AA722-3844-B809-2403-CA50F6D2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99" y="3166630"/>
            <a:ext cx="9261403" cy="36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434E4-AAD3-2763-F230-C2FB9AFE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FF1F-C241-A6D5-F6BA-4D183980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D383D-3ADA-56A2-4665-0B52887B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72D9-461C-B737-A68C-36D9D983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53586-E666-A088-F2DE-86D3F5DB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62" y="1997944"/>
            <a:ext cx="9018277" cy="47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173DB0-F970-927A-2279-51A3A93CA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44810"/>
              </p:ext>
            </p:extLst>
          </p:nvPr>
        </p:nvGraphicFramePr>
        <p:xfrm>
          <a:off x="1340964" y="5035071"/>
          <a:ext cx="9906000" cy="175763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8250">
                  <a:extLst>
                    <a:ext uri="{9D8B030D-6E8A-4147-A177-3AD203B41FA5}">
                      <a16:colId xmlns:a16="http://schemas.microsoft.com/office/drawing/2014/main" val="173540867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36172534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84946532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419899074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86404071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39989868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4133028094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330058846"/>
                    </a:ext>
                  </a:extLst>
                </a:gridCol>
              </a:tblGrid>
              <a:tr h="1900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Characters</a:t>
                      </a:r>
                    </a:p>
                  </a:txBody>
                  <a:tcPr marL="38939" marR="38939" marT="38939" marB="38939" anchor="ctr">
                    <a:solidFill>
                      <a:srgbClr val="F8A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C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a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t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G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P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T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96208"/>
                  </a:ext>
                </a:extLst>
              </a:tr>
              <a:tr h="1900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ASCII Values</a:t>
                      </a:r>
                    </a:p>
                  </a:txBody>
                  <a:tcPr marL="38939" marR="38939" marT="38939" marB="38939" anchor="ctr">
                    <a:solidFill>
                      <a:srgbClr val="F8A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67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104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97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116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71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80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84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47097"/>
                  </a:ext>
                </a:extLst>
              </a:tr>
              <a:tr h="1900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Binary Values</a:t>
                      </a:r>
                    </a:p>
                  </a:txBody>
                  <a:tcPr marL="38939" marR="38939" marT="38939" marB="38939" anchor="ctr">
                    <a:solidFill>
                      <a:srgbClr val="F8A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01000011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01101000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01100001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01110100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01000111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01010000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01010100</a:t>
                      </a:r>
                    </a:p>
                  </a:txBody>
                  <a:tcPr marL="38939" marR="38939" marT="38939" marB="38939" anchor="ctr">
                    <a:solidFill>
                      <a:srgbClr val="FFC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2971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CAF1677-25A2-C5B5-7A1F-81EC6E23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17" y="781212"/>
            <a:ext cx="8238095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7CC8C-7734-6840-F591-7BA78B7E1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69" y="622739"/>
            <a:ext cx="9459862" cy="61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7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6072-0781-33CF-767A-7D59907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the Tokenizer</a:t>
            </a:r>
          </a:p>
        </p:txBody>
      </p:sp>
    </p:spTree>
    <p:extLst>
      <p:ext uri="{BB962C8B-B14F-4D97-AF65-F5344CB8AC3E}">
        <p14:creationId xmlns:p14="http://schemas.microsoft.com/office/powerpoint/2010/main" val="23194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32FC-861E-2443-2897-BF77C22A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 &amp; Output Tokens: GPT 4o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2B610-44D8-56FB-4225-53D6FD3D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26" y="1936979"/>
            <a:ext cx="9085148" cy="4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A59D-51E1-5C3F-26F3-6D8A2C4B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44C1-CD0D-F40A-7517-66A084A7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 &amp; Output Tokens: o1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13752-9D2D-2EE3-0BE7-03FE0DC4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9" y="1931276"/>
            <a:ext cx="10952463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83A9D-E9A5-22DA-A303-C06378A5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7469-DD7F-025D-9257-7783F506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2D418D-122C-2476-2667-6B5CAC0F5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68" y="1954925"/>
            <a:ext cx="7903797" cy="481636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System Instructions </a:t>
            </a:r>
            <a:r>
              <a:rPr lang="en-US" sz="2400" dirty="0">
                <a:solidFill>
                  <a:schemeClr val="bg1"/>
                </a:solidFill>
              </a:rPr>
              <a:t>- They set the high-level behavior and rules for the model.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User Prompts </a:t>
            </a:r>
            <a:r>
              <a:rPr lang="en-US" sz="2400" dirty="0">
                <a:solidFill>
                  <a:schemeClr val="bg1"/>
                </a:solidFill>
              </a:rPr>
              <a:t>- They are the inputs you provide to start or continue the conversation.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Model Responses </a:t>
            </a:r>
            <a:r>
              <a:rPr lang="en-US" sz="2400" dirty="0">
                <a:solidFill>
                  <a:schemeClr val="bg1"/>
                </a:solidFill>
              </a:rPr>
              <a:t>- They are the outputs generated by the model based on the given context.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Conversation History </a:t>
            </a:r>
            <a:r>
              <a:rPr lang="en-US" sz="2400" dirty="0">
                <a:solidFill>
                  <a:schemeClr val="bg1"/>
                </a:solidFill>
              </a:rPr>
              <a:t>- They are the previous messages that maintain context and continuity in the dialogue.</a:t>
            </a:r>
          </a:p>
          <a:p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4EA674-3696-C0DE-8B24-F079679FFC91}"/>
              </a:ext>
            </a:extLst>
          </p:cNvPr>
          <p:cNvGrpSpPr/>
          <p:nvPr/>
        </p:nvGrpSpPr>
        <p:grpSpPr>
          <a:xfrm>
            <a:off x="7191723" y="1883979"/>
            <a:ext cx="4887309" cy="4887309"/>
            <a:chOff x="6647808" y="1883979"/>
            <a:chExt cx="4887309" cy="4887309"/>
          </a:xfrm>
        </p:grpSpPr>
        <p:pic>
          <p:nvPicPr>
            <p:cNvPr id="7" name="Graphic 6" descr="Document outline">
              <a:extLst>
                <a:ext uri="{FF2B5EF4-FFF2-40B4-BE49-F238E27FC236}">
                  <a16:creationId xmlns:a16="http://schemas.microsoft.com/office/drawing/2014/main" id="{E7CCB578-FBFE-9565-8CA2-9DA9E1F1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7808" y="1883979"/>
              <a:ext cx="4887309" cy="488730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6BF4C-1D79-6A42-62A2-CCAE346A4641}"/>
                </a:ext>
              </a:extLst>
            </p:cNvPr>
            <p:cNvSpPr/>
            <p:nvPr/>
          </p:nvSpPr>
          <p:spPr>
            <a:xfrm>
              <a:off x="7937938" y="3909848"/>
              <a:ext cx="2404241" cy="7725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88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4621-CF46-50C4-28F9-DC3B36BA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937F4-8C4D-EB39-1A97-BF2DE214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B1571F-DB2D-EEA0-F39F-7F454AA8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46" y="898555"/>
            <a:ext cx="10524909" cy="2435851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092FBD7C-CBAD-78E7-3B49-A961AC3270B4}"/>
              </a:ext>
            </a:extLst>
          </p:cNvPr>
          <p:cNvSpPr/>
          <p:nvPr/>
        </p:nvSpPr>
        <p:spPr>
          <a:xfrm flipH="1">
            <a:off x="1844566" y="4430110"/>
            <a:ext cx="3436882" cy="1292773"/>
          </a:xfrm>
          <a:prstGeom prst="borderCallout1">
            <a:avLst>
              <a:gd name="adj1" fmla="val 18750"/>
              <a:gd name="adj2" fmla="val -8333"/>
              <a:gd name="adj3" fmla="val -137500"/>
              <a:gd name="adj4" fmla="val -1952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≈96,000 words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18368F8-8AAE-F247-CA4F-AE496FD58675}"/>
              </a:ext>
            </a:extLst>
          </p:cNvPr>
          <p:cNvSpPr/>
          <p:nvPr/>
        </p:nvSpPr>
        <p:spPr>
          <a:xfrm>
            <a:off x="8628993" y="4430110"/>
            <a:ext cx="3436882" cy="1292773"/>
          </a:xfrm>
          <a:prstGeom prst="borderCallout1">
            <a:avLst>
              <a:gd name="adj1" fmla="val 18750"/>
              <a:gd name="adj2" fmla="val -8333"/>
              <a:gd name="adj3" fmla="val -136281"/>
              <a:gd name="adj4" fmla="val -43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≈12,288 words</a:t>
            </a:r>
          </a:p>
        </p:txBody>
      </p:sp>
    </p:spTree>
    <p:extLst>
      <p:ext uri="{BB962C8B-B14F-4D97-AF65-F5344CB8AC3E}">
        <p14:creationId xmlns:p14="http://schemas.microsoft.com/office/powerpoint/2010/main" val="300392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83A9D-E9A5-22DA-A303-C06378A5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7469-DD7F-025D-9257-7783F506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Tokens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8C3728-2F40-72EC-4A78-F1518E1CD73C}"/>
              </a:ext>
            </a:extLst>
          </p:cNvPr>
          <p:cNvGrpSpPr/>
          <p:nvPr/>
        </p:nvGrpSpPr>
        <p:grpSpPr>
          <a:xfrm>
            <a:off x="1257300" y="2098122"/>
            <a:ext cx="9677400" cy="1447800"/>
            <a:chOff x="1752600" y="2743200"/>
            <a:chExt cx="7467600" cy="685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417851-5498-F492-DF83-DD881409BC59}"/>
                </a:ext>
              </a:extLst>
            </p:cNvPr>
            <p:cNvSpPr/>
            <p:nvPr/>
          </p:nvSpPr>
          <p:spPr>
            <a:xfrm>
              <a:off x="1752600" y="2743200"/>
              <a:ext cx="3733800" cy="6858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Prompt Tokens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56C9DF-44DF-5C02-4972-BA33D717AE9F}"/>
                </a:ext>
              </a:extLst>
            </p:cNvPr>
            <p:cNvSpPr/>
            <p:nvPr/>
          </p:nvSpPr>
          <p:spPr>
            <a:xfrm>
              <a:off x="5486400" y="2743200"/>
              <a:ext cx="3733800" cy="6858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Completion (Output) Tokens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54D50F-F26B-9D89-140A-DECCBEB7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82" y="3816157"/>
            <a:ext cx="6421436" cy="27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2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0E24F-0E26-E80A-8DFF-967172F1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Max Tokens</a:t>
            </a:r>
          </a:p>
        </p:txBody>
      </p:sp>
    </p:spTree>
    <p:extLst>
      <p:ext uri="{BB962C8B-B14F-4D97-AF65-F5344CB8AC3E}">
        <p14:creationId xmlns:p14="http://schemas.microsoft.com/office/powerpoint/2010/main" val="1752722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BA2F-84EE-E6EE-2256-D1BF5DF6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6EC0-2C7C-38AF-3795-2C9CD5C1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</a:t>
            </a:r>
            <a:br>
              <a:rPr lang="en-US" dirty="0"/>
            </a:br>
            <a:r>
              <a:rPr lang="en-US" dirty="0"/>
              <a:t>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DA670-BAFA-5631-84F5-45E77B60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9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806328-8F20-1645-3FAA-094219EA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99" y="3862370"/>
            <a:ext cx="7049575" cy="2500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602B1-4832-8865-5CDA-829D06A8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99" y="921316"/>
            <a:ext cx="7049575" cy="25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0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2D00-0C75-0A7C-F3FA-CCAD2739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Stop Sequences</a:t>
            </a:r>
          </a:p>
        </p:txBody>
      </p:sp>
    </p:spTree>
    <p:extLst>
      <p:ext uri="{BB962C8B-B14F-4D97-AF65-F5344CB8AC3E}">
        <p14:creationId xmlns:p14="http://schemas.microsoft.com/office/powerpoint/2010/main" val="3657873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5E9A1-C8FA-D45E-E195-3D35CE44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FF5CA-0809-66D0-AFE9-0A400C6538EB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Chat 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4B20-FE40-7F35-DAD2-93114B05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89" y="-206477"/>
            <a:ext cx="7057103" cy="70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BDCEF-71A2-2D47-2A52-0ED242BB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 = Money Choice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DFD35-7A41-6D99-EFCF-B16C2FAF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74" y="1979756"/>
            <a:ext cx="9604052" cy="46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156B-4F5F-F136-69C8-871B5D5B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 I Need the BEST Model?”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2F413-80F7-5B11-2FF8-37AD0603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63" y="1952219"/>
            <a:ext cx="3678966" cy="483470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21F7B31-4BDB-2F2B-CF3D-8FB9951C31E9}"/>
              </a:ext>
            </a:extLst>
          </p:cNvPr>
          <p:cNvSpPr/>
          <p:nvPr/>
        </p:nvSpPr>
        <p:spPr>
          <a:xfrm>
            <a:off x="6759822" y="4318001"/>
            <a:ext cx="2452915" cy="537028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$2.50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915F2A2-3F31-B3D7-E9B3-2799E2EF7B5C}"/>
              </a:ext>
            </a:extLst>
          </p:cNvPr>
          <p:cNvSpPr/>
          <p:nvPr/>
        </p:nvSpPr>
        <p:spPr>
          <a:xfrm>
            <a:off x="6759822" y="5140011"/>
            <a:ext cx="2452915" cy="537028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$0.15</a:t>
            </a:r>
          </a:p>
        </p:txBody>
      </p:sp>
    </p:spTree>
    <p:extLst>
      <p:ext uri="{BB962C8B-B14F-4D97-AF65-F5344CB8AC3E}">
        <p14:creationId xmlns:p14="http://schemas.microsoft.com/office/powerpoint/2010/main" val="168630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7DF27D-B639-7BBF-CED1-5AAC9E43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Model Output Comparison (4o vs 4o-mini)</a:t>
            </a:r>
          </a:p>
        </p:txBody>
      </p:sp>
    </p:spTree>
    <p:extLst>
      <p:ext uri="{BB962C8B-B14F-4D97-AF65-F5344CB8AC3E}">
        <p14:creationId xmlns:p14="http://schemas.microsoft.com/office/powerpoint/2010/main" val="22240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71F1-B079-8EF6-C9C2-7ABBED59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4B34-82A4-A02D-7296-E5B9DA11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br>
              <a:rPr lang="en-US" dirty="0"/>
            </a:br>
            <a:r>
              <a:rPr lang="en-US" dirty="0"/>
              <a:t>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3C831-8D42-FC1E-56E4-7419C8FD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556011"/>
            <a:ext cx="3299746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F8FAD-16BD-80D7-8EAE-6D4B50A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Format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E7430-E89E-7B1B-61FC-493D7F07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347" y="2190234"/>
            <a:ext cx="4453307" cy="42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196728-3F6B-4E5E-77B7-C0397C0B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Response Format</a:t>
            </a:r>
          </a:p>
        </p:txBody>
      </p:sp>
    </p:spTree>
    <p:extLst>
      <p:ext uri="{BB962C8B-B14F-4D97-AF65-F5344CB8AC3E}">
        <p14:creationId xmlns:p14="http://schemas.microsoft.com/office/powerpoint/2010/main" val="37255102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7235</TotalTime>
  <Words>608</Words>
  <Application>Microsoft Office PowerPoint</Application>
  <PresentationFormat>Widescreen</PresentationFormat>
  <Paragraphs>113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Bangers</vt:lpstr>
      <vt:lpstr>Calibri</vt:lpstr>
      <vt:lpstr>Gill Sans MT</vt:lpstr>
      <vt:lpstr>Wingdings</vt:lpstr>
      <vt:lpstr>Wingdings 2</vt:lpstr>
      <vt:lpstr>Custom</vt:lpstr>
      <vt:lpstr>PowerPoint Presentation</vt:lpstr>
      <vt:lpstr>PowerPoint Presentation</vt:lpstr>
      <vt:lpstr>Model Choice</vt:lpstr>
      <vt:lpstr>Model Choice = Money Choice</vt:lpstr>
      <vt:lpstr>“Do I Need the BEST Model?”</vt:lpstr>
      <vt:lpstr>DEMO: Model Output Comparison (4o vs 4o-mini)</vt:lpstr>
      <vt:lpstr>Response Format</vt:lpstr>
      <vt:lpstr>Response Format Options</vt:lpstr>
      <vt:lpstr>DEMO: Response Format</vt:lpstr>
      <vt:lpstr>Functions</vt:lpstr>
      <vt:lpstr>Functions</vt:lpstr>
      <vt:lpstr>DEMO: Functions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Temperature</vt:lpstr>
      <vt:lpstr>Temperature = “random creativity”</vt:lpstr>
      <vt:lpstr>Temperature Setting 0</vt:lpstr>
      <vt:lpstr>Temperature Setting 1.30</vt:lpstr>
      <vt:lpstr>Max Tokens</vt:lpstr>
      <vt:lpstr>What Are Tokens?</vt:lpstr>
      <vt:lpstr>PowerPoint Presentation</vt:lpstr>
      <vt:lpstr>PowerPoint Presentation</vt:lpstr>
      <vt:lpstr>DEMO: Using the Tokenizer</vt:lpstr>
      <vt:lpstr>Input  &amp; Output Tokens: GPT 4o</vt:lpstr>
      <vt:lpstr>Input  &amp; Output Tokens: o1</vt:lpstr>
      <vt:lpstr>Context Window</vt:lpstr>
      <vt:lpstr>PowerPoint Presentation</vt:lpstr>
      <vt:lpstr>Max Tokens</vt:lpstr>
      <vt:lpstr>DEMO: Max Tokens</vt:lpstr>
      <vt:lpstr>Stop Sequences</vt:lpstr>
      <vt:lpstr>PowerPoint Presentation</vt:lpstr>
      <vt:lpstr>DEMO: Stop Sequences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209</cp:revision>
  <dcterms:created xsi:type="dcterms:W3CDTF">2025-01-15T17:59:51Z</dcterms:created>
  <dcterms:modified xsi:type="dcterms:W3CDTF">2025-02-24T01:19:26Z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